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5" r:id="rId2"/>
    <p:sldId id="264" r:id="rId3"/>
    <p:sldId id="259" r:id="rId4"/>
    <p:sldId id="263" r:id="rId5"/>
    <p:sldId id="262" r:id="rId6"/>
    <p:sldId id="273" r:id="rId7"/>
    <p:sldId id="272" r:id="rId8"/>
    <p:sldId id="261" r:id="rId9"/>
    <p:sldId id="260" r:id="rId10"/>
    <p:sldId id="258" r:id="rId11"/>
    <p:sldId id="257" r:id="rId12"/>
    <p:sldId id="266" r:id="rId13"/>
    <p:sldId id="268" r:id="rId14"/>
    <p:sldId id="269" r:id="rId15"/>
    <p:sldId id="270" r:id="rId16"/>
    <p:sldId id="271" r:id="rId17"/>
    <p:sldId id="267"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448A92-DF88-4C20-95BC-E5221916300A}" type="datetimeFigureOut">
              <a:rPr lang="en-US" smtClean="0"/>
              <a:t>12/21/2016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456F4F-DFF9-41AC-995F-2603627AED4C}" type="slidenum">
              <a:rPr lang="en-US" smtClean="0"/>
              <a:t>‹#›</a:t>
            </a:fld>
            <a:endParaRPr lang="en-US"/>
          </a:p>
        </p:txBody>
      </p:sp>
    </p:spTree>
    <p:extLst>
      <p:ext uri="{BB962C8B-B14F-4D97-AF65-F5344CB8AC3E}">
        <p14:creationId xmlns:p14="http://schemas.microsoft.com/office/powerpoint/2010/main" val="121210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40B24-9A43-48FA-A78E-E12703D963A7}" type="slidenum">
              <a:rPr lang="en-US" smtClean="0"/>
              <a:t>2</a:t>
            </a:fld>
            <a:endParaRPr lang="en-US"/>
          </a:p>
        </p:txBody>
      </p:sp>
    </p:spTree>
    <p:extLst>
      <p:ext uri="{BB962C8B-B14F-4D97-AF65-F5344CB8AC3E}">
        <p14:creationId xmlns:p14="http://schemas.microsoft.com/office/powerpoint/2010/main" val="209868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456F4F-DFF9-41AC-995F-2603627AED4C}" type="slidenum">
              <a:rPr lang="en-US" smtClean="0"/>
              <a:t>13</a:t>
            </a:fld>
            <a:endParaRPr lang="en-US"/>
          </a:p>
        </p:txBody>
      </p:sp>
    </p:spTree>
    <p:extLst>
      <p:ext uri="{BB962C8B-B14F-4D97-AF65-F5344CB8AC3E}">
        <p14:creationId xmlns:p14="http://schemas.microsoft.com/office/powerpoint/2010/main" val="1823299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FF6D55-3847-4C07-83E1-D63839829714}"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3610825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FF6D55-3847-4C07-83E1-D63839829714}"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141278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FF6D55-3847-4C07-83E1-D63839829714}"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360654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FF6D55-3847-4C07-83E1-D63839829714}"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302529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FF6D55-3847-4C07-83E1-D63839829714}"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1260508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FF6D55-3847-4C07-83E1-D63839829714}"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3354146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FF6D55-3847-4C07-83E1-D63839829714}" type="datetimeFigureOut">
              <a:rPr lang="en-US" smtClean="0"/>
              <a:t>12/21/2016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141857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FF6D55-3847-4C07-83E1-D63839829714}" type="datetimeFigureOut">
              <a:rPr lang="en-US" smtClean="0"/>
              <a:t>12/21/2016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290249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F6D55-3847-4C07-83E1-D63839829714}" type="datetimeFigureOut">
              <a:rPr lang="en-US" smtClean="0"/>
              <a:t>12/21/2016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182371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FF6D55-3847-4C07-83E1-D63839829714}"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1970591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FF6D55-3847-4C07-83E1-D63839829714}"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42625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51000">
              <a:schemeClr val="accent1">
                <a:tint val="44500"/>
                <a:satMod val="160000"/>
              </a:schemeClr>
            </a:gs>
            <a:gs pos="100000">
              <a:srgbClr val="00B050">
                <a:lumMod val="0"/>
                <a:lumOff val="100000"/>
                <a:alpha val="20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F6D55-3847-4C07-83E1-D63839829714}" type="datetimeFigureOut">
              <a:rPr lang="en-US" smtClean="0"/>
              <a:t>12/21/2016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323E5-3142-4B92-A470-88C0168E5639}" type="slidenum">
              <a:rPr lang="en-US" smtClean="0"/>
              <a:t>‹#›</a:t>
            </a:fld>
            <a:endParaRPr lang="en-US"/>
          </a:p>
        </p:txBody>
      </p:sp>
    </p:spTree>
    <p:extLst>
      <p:ext uri="{BB962C8B-B14F-4D97-AF65-F5344CB8AC3E}">
        <p14:creationId xmlns:p14="http://schemas.microsoft.com/office/powerpoint/2010/main" val="755039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714" y="304800"/>
            <a:ext cx="8077200" cy="6172200"/>
          </a:xfrm>
          <a:prstGeom prst="ellipse">
            <a:avLst/>
          </a:prstGeom>
          <a:ln w="127000" cmpd="dbl">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prstTxWarp prst="textWave1">
              <a:avLst>
                <a:gd name="adj1" fmla="val 12500"/>
                <a:gd name="adj2" fmla="val -4"/>
              </a:avLst>
            </a:prstTxWarp>
            <a:spAutoFit/>
          </a:bodyPr>
          <a:lstStyle/>
          <a:p>
            <a:pPr algn="ctr"/>
            <a:r>
              <a:rPr lang="en-US" sz="6600" b="1" dirty="0" smtClean="0">
                <a:ln>
                  <a:solidFill>
                    <a:sysClr val="windowText" lastClr="000000"/>
                  </a:solidFill>
                </a:ln>
                <a:latin typeface="Andalus" pitchFamily="18" charset="-78"/>
                <a:cs typeface="Andalus" pitchFamily="18" charset="-78"/>
              </a:rPr>
              <a:t>Welcome to the world of HHR Digital </a:t>
            </a:r>
            <a:r>
              <a:rPr lang="en-US" sz="6600" b="1" smtClean="0">
                <a:ln>
                  <a:solidFill>
                    <a:sysClr val="windowText" lastClr="000000"/>
                  </a:solidFill>
                </a:ln>
                <a:latin typeface="Andalus" pitchFamily="18" charset="-78"/>
                <a:cs typeface="Andalus" pitchFamily="18" charset="-78"/>
              </a:rPr>
              <a:t>Media Presentation</a:t>
            </a:r>
            <a:r>
              <a:rPr lang="en-US" sz="6600" b="1" dirty="0" smtClean="0">
                <a:ln>
                  <a:solidFill>
                    <a:sysClr val="windowText" lastClr="000000"/>
                  </a:solidFill>
                </a:ln>
                <a:latin typeface="Andalus" pitchFamily="18" charset="-78"/>
                <a:cs typeface="Andalus" pitchFamily="18" charset="-78"/>
              </a:rPr>
              <a:t>.</a:t>
            </a:r>
            <a:endParaRPr lang="en-US" sz="6600" b="1" dirty="0">
              <a:ln>
                <a:solidFill>
                  <a:sysClr val="windowText" lastClr="000000"/>
                </a:solidFill>
              </a:ln>
              <a:latin typeface="Andalus" pitchFamily="18" charset="-78"/>
              <a:cs typeface="Andalus" pitchFamily="18" charset="-78"/>
            </a:endParaRPr>
          </a:p>
        </p:txBody>
      </p:sp>
    </p:spTree>
    <p:extLst>
      <p:ext uri="{BB962C8B-B14F-4D97-AF65-F5344CB8AC3E}">
        <p14:creationId xmlns:p14="http://schemas.microsoft.com/office/powerpoint/2010/main" val="689521779"/>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770" y="5486400"/>
            <a:ext cx="8563429"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600" dirty="0">
                <a:latin typeface="Andalus" pitchFamily="18" charset="-78"/>
                <a:cs typeface="Andalus" pitchFamily="18" charset="-78"/>
              </a:rPr>
              <a:t>When he was about to leave its hope, he saw a vineyard full of sweet grapes at a distance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t="9026"/>
          <a:stretch/>
        </p:blipFill>
        <p:spPr>
          <a:xfrm>
            <a:off x="275771" y="381000"/>
            <a:ext cx="8610600" cy="5105399"/>
          </a:xfrm>
          <a:prstGeom prst="rect">
            <a:avLst/>
          </a:prstGeom>
        </p:spPr>
      </p:pic>
    </p:spTree>
    <p:extLst>
      <p:ext uri="{BB962C8B-B14F-4D97-AF65-F5344CB8AC3E}">
        <p14:creationId xmlns:p14="http://schemas.microsoft.com/office/powerpoint/2010/main" val="30186047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0"/>
            <a:ext cx="8458200" cy="1200329"/>
          </a:xfrm>
          <a:prstGeom prst="rect">
            <a:avLst/>
          </a:prstGeom>
          <a:noFill/>
          <a:ln>
            <a:solidFill>
              <a:schemeClr val="tx1"/>
            </a:solidFill>
          </a:ln>
        </p:spPr>
        <p:txBody>
          <a:bodyPr wrap="square" rtlCol="0">
            <a:spAutoFit/>
          </a:bodyPr>
          <a:lstStyle/>
          <a:p>
            <a:pPr algn="just"/>
            <a:r>
              <a:rPr lang="en-US" sz="3600" dirty="0">
                <a:latin typeface="Andalus" pitchFamily="18" charset="-78"/>
                <a:cs typeface="Andalus" pitchFamily="18" charset="-78"/>
              </a:rPr>
              <a:t>He became very hopeful. His mouth became watered at the sight of the grapes.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a:ext>
            </a:extLst>
          </a:blip>
          <a:srcRect t="10027"/>
          <a:stretch/>
        </p:blipFill>
        <p:spPr>
          <a:xfrm>
            <a:off x="381000" y="381000"/>
            <a:ext cx="8458200" cy="4800600"/>
          </a:xfrm>
          <a:prstGeom prst="rect">
            <a:avLst/>
          </a:prstGeom>
          <a:ln>
            <a:solidFill>
              <a:schemeClr val="tx1"/>
            </a:solidFill>
          </a:ln>
        </p:spPr>
      </p:pic>
    </p:spTree>
    <p:extLst>
      <p:ext uri="{BB962C8B-B14F-4D97-AF65-F5344CB8AC3E}">
        <p14:creationId xmlns:p14="http://schemas.microsoft.com/office/powerpoint/2010/main" val="301477853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0"/>
            <a:ext cx="8534400" cy="1446550"/>
          </a:xfrm>
          <a:prstGeom prst="rect">
            <a:avLst/>
          </a:prstGeom>
          <a:ln>
            <a:solidFill>
              <a:schemeClr val="tx1"/>
            </a:solidFill>
          </a:ln>
        </p:spPr>
        <p:txBody>
          <a:bodyPr wrap="square">
            <a:spAutoFit/>
          </a:bodyPr>
          <a:lstStyle/>
          <a:p>
            <a:pPr algn="just"/>
            <a:r>
              <a:rPr lang="en-US" sz="4400" dirty="0">
                <a:latin typeface="Andalus" pitchFamily="18" charset="-78"/>
                <a:cs typeface="Andalus" pitchFamily="18" charset="-78"/>
              </a:rPr>
              <a:t>He wished to meet his hunger with the sweet grapes. So he went there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t="9603"/>
          <a:stretch/>
        </p:blipFill>
        <p:spPr>
          <a:xfrm>
            <a:off x="304800" y="304801"/>
            <a:ext cx="8534400" cy="4876800"/>
          </a:xfrm>
          <a:prstGeom prst="rect">
            <a:avLst/>
          </a:prstGeom>
          <a:ln>
            <a:solidFill>
              <a:schemeClr val="tx1"/>
            </a:solidFill>
          </a:ln>
        </p:spPr>
      </p:pic>
    </p:spTree>
    <p:extLst>
      <p:ext uri="{BB962C8B-B14F-4D97-AF65-F5344CB8AC3E}">
        <p14:creationId xmlns:p14="http://schemas.microsoft.com/office/powerpoint/2010/main" val="3470474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106650"/>
            <a:ext cx="8458200" cy="1446550"/>
          </a:xfrm>
          <a:prstGeom prst="rect">
            <a:avLst/>
          </a:prstGeom>
          <a:ln>
            <a:solidFill>
              <a:schemeClr val="tx1"/>
            </a:solidFill>
          </a:ln>
        </p:spPr>
        <p:txBody>
          <a:bodyPr wrap="square">
            <a:spAutoFit/>
          </a:bodyPr>
          <a:lstStyle/>
          <a:p>
            <a:pPr algn="just"/>
            <a:r>
              <a:rPr lang="en-US" sz="4400" dirty="0">
                <a:latin typeface="Andalus" pitchFamily="18" charset="-78"/>
                <a:cs typeface="Andalus" pitchFamily="18" charset="-78"/>
              </a:rPr>
              <a:t>Then the fox tried to eat the grapes by jumping higher and higher.</a:t>
            </a:r>
          </a:p>
        </p:txBody>
      </p:sp>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t="11746"/>
          <a:stretch/>
        </p:blipFill>
        <p:spPr>
          <a:xfrm>
            <a:off x="304800" y="390918"/>
            <a:ext cx="8458200" cy="4572968"/>
          </a:xfrm>
          <a:prstGeom prst="rect">
            <a:avLst/>
          </a:prstGeom>
          <a:ln>
            <a:solidFill>
              <a:schemeClr val="tx1"/>
            </a:solidFill>
          </a:ln>
        </p:spPr>
      </p:pic>
    </p:spTree>
    <p:extLst>
      <p:ext uri="{BB962C8B-B14F-4D97-AF65-F5344CB8AC3E}">
        <p14:creationId xmlns:p14="http://schemas.microsoft.com/office/powerpoint/2010/main" val="2547425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715000"/>
            <a:ext cx="8534400" cy="707886"/>
          </a:xfrm>
          <a:prstGeom prst="rect">
            <a:avLst/>
          </a:prstGeom>
          <a:ln>
            <a:solidFill>
              <a:schemeClr val="tx1"/>
            </a:solidFill>
          </a:ln>
        </p:spPr>
        <p:txBody>
          <a:bodyPr wrap="square">
            <a:spAutoFit/>
          </a:bodyPr>
          <a:lstStyle/>
          <a:p>
            <a:pPr algn="ctr"/>
            <a:r>
              <a:rPr lang="en-US" sz="4000" dirty="0">
                <a:latin typeface="Andalus" pitchFamily="18" charset="-78"/>
                <a:cs typeface="Andalus" pitchFamily="18" charset="-78"/>
              </a:rPr>
              <a:t>The grapes were hanging over his reach</a:t>
            </a: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t="11826"/>
          <a:stretch/>
        </p:blipFill>
        <p:spPr>
          <a:xfrm>
            <a:off x="304800" y="381000"/>
            <a:ext cx="8534400" cy="5105400"/>
          </a:xfrm>
          <a:prstGeom prst="rect">
            <a:avLst/>
          </a:prstGeom>
          <a:ln>
            <a:solidFill>
              <a:schemeClr val="tx1"/>
            </a:solidFill>
          </a:ln>
        </p:spPr>
      </p:pic>
    </p:spTree>
    <p:extLst>
      <p:ext uri="{BB962C8B-B14F-4D97-AF65-F5344CB8AC3E}">
        <p14:creationId xmlns:p14="http://schemas.microsoft.com/office/powerpoint/2010/main" val="999639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796" y="5943600"/>
            <a:ext cx="8317004" cy="646331"/>
          </a:xfrm>
          <a:prstGeom prst="rect">
            <a:avLst/>
          </a:prstGeom>
          <a:ln>
            <a:solidFill>
              <a:schemeClr val="tx1"/>
            </a:solidFill>
          </a:ln>
        </p:spPr>
        <p:txBody>
          <a:bodyPr wrap="square">
            <a:spAutoFit/>
          </a:bodyPr>
          <a:lstStyle/>
          <a:p>
            <a:pPr algn="ctr"/>
            <a:r>
              <a:rPr lang="en-US" sz="3600" dirty="0">
                <a:latin typeface="Andalus" pitchFamily="18" charset="-78"/>
                <a:cs typeface="Andalus" pitchFamily="18" charset="-78"/>
              </a:rPr>
              <a:t>But the fox still could not reach the grapes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t="9603"/>
          <a:stretch/>
        </p:blipFill>
        <p:spPr>
          <a:xfrm>
            <a:off x="369796" y="381000"/>
            <a:ext cx="8317004" cy="5333999"/>
          </a:xfrm>
          <a:prstGeom prst="rect">
            <a:avLst/>
          </a:prstGeom>
          <a:ln>
            <a:solidFill>
              <a:schemeClr val="tx1"/>
            </a:solidFill>
          </a:ln>
        </p:spPr>
      </p:pic>
    </p:spTree>
    <p:extLst>
      <p:ext uri="{BB962C8B-B14F-4D97-AF65-F5344CB8AC3E}">
        <p14:creationId xmlns:p14="http://schemas.microsoft.com/office/powerpoint/2010/main" val="18573283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257" y="5352871"/>
            <a:ext cx="8382000" cy="1200329"/>
          </a:xfrm>
          <a:prstGeom prst="rect">
            <a:avLst/>
          </a:prstGeom>
          <a:ln>
            <a:solidFill>
              <a:schemeClr val="tx1"/>
            </a:solidFill>
          </a:ln>
        </p:spPr>
        <p:txBody>
          <a:bodyPr wrap="square">
            <a:spAutoFit/>
          </a:bodyPr>
          <a:lstStyle/>
          <a:p>
            <a:pPr algn="ctr"/>
            <a:r>
              <a:rPr lang="en-US" sz="3600" dirty="0">
                <a:latin typeface="Andalus" pitchFamily="18" charset="-78"/>
                <a:cs typeface="Andalus" pitchFamily="18" charset="-78"/>
              </a:rPr>
              <a:t>When he became tired, he finally gave up and walked away from the vineyard.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t="14048"/>
          <a:stretch/>
        </p:blipFill>
        <p:spPr>
          <a:xfrm>
            <a:off x="388257" y="304801"/>
            <a:ext cx="8381999" cy="4953000"/>
          </a:xfrm>
          <a:prstGeom prst="rect">
            <a:avLst/>
          </a:prstGeom>
          <a:ln>
            <a:solidFill>
              <a:schemeClr val="tx1"/>
            </a:solidFill>
          </a:ln>
        </p:spPr>
      </p:pic>
    </p:spTree>
    <p:extLst>
      <p:ext uri="{BB962C8B-B14F-4D97-AF65-F5344CB8AC3E}">
        <p14:creationId xmlns:p14="http://schemas.microsoft.com/office/powerpoint/2010/main" val="82491411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795636"/>
            <a:ext cx="8382000" cy="1938992"/>
          </a:xfrm>
          <a:prstGeom prst="rect">
            <a:avLst/>
          </a:prstGeom>
          <a:ln>
            <a:solidFill>
              <a:schemeClr val="tx1"/>
            </a:solidFill>
          </a:ln>
        </p:spPr>
        <p:txBody>
          <a:bodyPr wrap="square">
            <a:spAutoFit/>
          </a:bodyPr>
          <a:lstStyle/>
          <a:p>
            <a:pPr algn="just"/>
            <a:r>
              <a:rPr lang="en-US" sz="4000" dirty="0" smtClean="0">
                <a:latin typeface="Andalus" pitchFamily="18" charset="-78"/>
                <a:cs typeface="Andalus" pitchFamily="18" charset="-78"/>
              </a:rPr>
              <a:t>Some </a:t>
            </a:r>
            <a:r>
              <a:rPr lang="en-US" sz="4000" dirty="0">
                <a:latin typeface="Andalus" pitchFamily="18" charset="-78"/>
                <a:cs typeface="Andalus" pitchFamily="18" charset="-78"/>
              </a:rPr>
              <a:t>birds perched on a tree nearby asked, “How are the grapes?” The fox complained, “The grapes are sour.”</a:t>
            </a: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t="11594"/>
          <a:stretch/>
        </p:blipFill>
        <p:spPr>
          <a:xfrm>
            <a:off x="381000" y="304800"/>
            <a:ext cx="8382000" cy="4461807"/>
          </a:xfrm>
          <a:prstGeom prst="rect">
            <a:avLst/>
          </a:prstGeom>
          <a:ln>
            <a:solidFill>
              <a:schemeClr val="tx1"/>
            </a:solidFill>
          </a:ln>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609600"/>
            <a:ext cx="3810000" cy="1734316"/>
          </a:xfrm>
          <a:prstGeom prst="rect">
            <a:avLst/>
          </a:prstGeom>
        </p:spPr>
      </p:pic>
    </p:spTree>
    <p:extLst>
      <p:ext uri="{BB962C8B-B14F-4D97-AF65-F5344CB8AC3E}">
        <p14:creationId xmlns:p14="http://schemas.microsoft.com/office/powerpoint/2010/main" val="27974848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457200"/>
            <a:ext cx="8382000" cy="6019800"/>
          </a:xfrm>
          <a:prstGeom prst="rect">
            <a:avLst/>
          </a:prstGeom>
          <a:ln>
            <a:solidFill>
              <a:schemeClr val="tx1"/>
            </a:solidFill>
          </a:ln>
        </p:spPr>
      </p:pic>
      <p:sp>
        <p:nvSpPr>
          <p:cNvPr id="3" name="Rectangle 2"/>
          <p:cNvSpPr/>
          <p:nvPr/>
        </p:nvSpPr>
        <p:spPr>
          <a:xfrm rot="2085579">
            <a:off x="-426540" y="3235889"/>
            <a:ext cx="10210138" cy="362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8675383">
            <a:off x="-477689" y="3338428"/>
            <a:ext cx="10210138" cy="362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43200" y="5334000"/>
            <a:ext cx="4038600" cy="830997"/>
          </a:xfrm>
          <a:prstGeom prst="rect">
            <a:avLst/>
          </a:prstGeom>
          <a:noFill/>
        </p:spPr>
        <p:txBody>
          <a:bodyPr wrap="square" rtlCol="0">
            <a:spAutoFit/>
          </a:bodyPr>
          <a:lstStyle/>
          <a:p>
            <a:pPr algn="ctr"/>
            <a:r>
              <a:rPr lang="en-US" sz="4800" b="1" dirty="0" smtClean="0">
                <a:latin typeface="Andalus" pitchFamily="18" charset="-78"/>
                <a:cs typeface="Andalus" pitchFamily="18" charset="-78"/>
              </a:rPr>
              <a:t>Group Work</a:t>
            </a:r>
            <a:endParaRPr lang="en-US" sz="4800" b="1" dirty="0">
              <a:latin typeface="Andalus" pitchFamily="18" charset="-78"/>
              <a:cs typeface="Andalus" pitchFamily="18" charset="-78"/>
            </a:endParaRPr>
          </a:p>
        </p:txBody>
      </p:sp>
    </p:spTree>
    <p:extLst>
      <p:ext uri="{BB962C8B-B14F-4D97-AF65-F5344CB8AC3E}">
        <p14:creationId xmlns:p14="http://schemas.microsoft.com/office/powerpoint/2010/main" val="18527660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609600"/>
            <a:ext cx="7620000" cy="1371600"/>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5400" b="1" dirty="0" smtClean="0">
                <a:latin typeface="Andalus" pitchFamily="18" charset="-78"/>
                <a:cs typeface="Andalus" pitchFamily="18" charset="-78"/>
              </a:rPr>
              <a:t>Evaluation</a:t>
            </a:r>
            <a:endParaRPr lang="en-US" sz="5400" b="1" dirty="0">
              <a:latin typeface="Andalus" pitchFamily="18" charset="-78"/>
              <a:cs typeface="Andalus" pitchFamily="18" charset="-78"/>
            </a:endParaRPr>
          </a:p>
        </p:txBody>
      </p:sp>
      <p:sp>
        <p:nvSpPr>
          <p:cNvPr id="4" name="Rounded Rectangle 3"/>
          <p:cNvSpPr/>
          <p:nvPr/>
        </p:nvSpPr>
        <p:spPr>
          <a:xfrm>
            <a:off x="533400" y="2057400"/>
            <a:ext cx="8001000" cy="441960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just"/>
            <a:endParaRPr lang="en-US" sz="3600" dirty="0" smtClean="0">
              <a:latin typeface="Andalus" pitchFamily="18" charset="-78"/>
              <a:cs typeface="Andalus" pitchFamily="18" charset="-78"/>
            </a:endParaRPr>
          </a:p>
          <a:p>
            <a:pPr algn="just"/>
            <a:endParaRPr lang="en-US" sz="3600" dirty="0">
              <a:latin typeface="Andalus" pitchFamily="18" charset="-78"/>
              <a:cs typeface="Andalus" pitchFamily="18" charset="-78"/>
            </a:endParaRPr>
          </a:p>
          <a:p>
            <a:pPr algn="just"/>
            <a:r>
              <a:rPr lang="en-US" sz="3600" dirty="0" smtClean="0">
                <a:latin typeface="Andalus" pitchFamily="18" charset="-78"/>
                <a:cs typeface="Andalus" pitchFamily="18" charset="-78"/>
              </a:rPr>
              <a:t>Answer the following questions</a:t>
            </a:r>
          </a:p>
          <a:p>
            <a:pPr marL="342900" indent="-342900" algn="just">
              <a:buAutoNum type="arabicPeriod"/>
            </a:pPr>
            <a:r>
              <a:rPr lang="en-US" sz="3600" dirty="0" smtClean="0">
                <a:latin typeface="Andalus" pitchFamily="18" charset="-78"/>
                <a:cs typeface="Andalus" pitchFamily="18" charset="-78"/>
              </a:rPr>
              <a:t>What was the fox searching?</a:t>
            </a:r>
          </a:p>
          <a:p>
            <a:pPr marL="342900" indent="-342900" algn="just">
              <a:buAutoNum type="arabicPeriod"/>
            </a:pPr>
            <a:r>
              <a:rPr lang="en-US" sz="3600" dirty="0" smtClean="0">
                <a:latin typeface="Andalus" pitchFamily="18" charset="-78"/>
                <a:cs typeface="Andalus" pitchFamily="18" charset="-78"/>
              </a:rPr>
              <a:t>What did he find at a distance?</a:t>
            </a:r>
          </a:p>
          <a:p>
            <a:pPr marL="342900" indent="-342900" algn="just">
              <a:buAutoNum type="arabicPeriod"/>
            </a:pPr>
            <a:r>
              <a:rPr lang="en-US" sz="3600" dirty="0" smtClean="0">
                <a:latin typeface="Andalus" pitchFamily="18" charset="-78"/>
                <a:cs typeface="Andalus" pitchFamily="18" charset="-78"/>
              </a:rPr>
              <a:t>What did he do to have the grapes?</a:t>
            </a:r>
          </a:p>
          <a:p>
            <a:pPr marL="342900" indent="-342900" algn="just">
              <a:buAutoNum type="arabicPeriod"/>
            </a:pPr>
            <a:r>
              <a:rPr lang="en-US" sz="3600" dirty="0" smtClean="0">
                <a:latin typeface="Andalus" pitchFamily="18" charset="-78"/>
                <a:cs typeface="Andalus" pitchFamily="18" charset="-78"/>
              </a:rPr>
              <a:t>Why could he not eat the grapes?</a:t>
            </a:r>
          </a:p>
          <a:p>
            <a:pPr marL="342900" indent="-342900" algn="just">
              <a:buAutoNum type="arabicPeriod"/>
            </a:pPr>
            <a:r>
              <a:rPr lang="en-US" sz="3600" dirty="0" smtClean="0">
                <a:latin typeface="Andalus" pitchFamily="18" charset="-78"/>
                <a:cs typeface="Andalus" pitchFamily="18" charset="-78"/>
              </a:rPr>
              <a:t>What did the fox say when he failed to eat the grapes?</a:t>
            </a:r>
          </a:p>
          <a:p>
            <a:pPr marL="342900" indent="-342900" algn="just">
              <a:buAutoNum type="arabicPeriod"/>
            </a:pPr>
            <a:endParaRPr lang="en-US" sz="3600" dirty="0" smtClean="0">
              <a:latin typeface="Andalus" pitchFamily="18" charset="-78"/>
              <a:cs typeface="Andalus" pitchFamily="18" charset="-78"/>
            </a:endParaRPr>
          </a:p>
          <a:p>
            <a:pPr marL="342900" indent="-342900" algn="just">
              <a:buAutoNum type="arabicPeriod"/>
            </a:pPr>
            <a:endParaRPr lang="en-US" sz="3600" dirty="0">
              <a:latin typeface="Andalus" pitchFamily="18" charset="-78"/>
              <a:cs typeface="Andalus" pitchFamily="18" charset="-78"/>
            </a:endParaRPr>
          </a:p>
        </p:txBody>
      </p:sp>
    </p:spTree>
    <p:extLst>
      <p:ext uri="{BB962C8B-B14F-4D97-AF65-F5344CB8AC3E}">
        <p14:creationId xmlns:p14="http://schemas.microsoft.com/office/powerpoint/2010/main" val="53586985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457200" y="609600"/>
            <a:ext cx="8305800" cy="1452563"/>
          </a:xfrm>
          <a:prstGeom prst="flowChartTerminator">
            <a:avLst/>
          </a:prstGeom>
          <a:ln w="127000" cmpd="dbl">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b="1" dirty="0">
                <a:latin typeface="Andalus" pitchFamily="18" charset="-78"/>
                <a:cs typeface="Andalus" pitchFamily="18" charset="-78"/>
              </a:rPr>
              <a:t>Introduction</a:t>
            </a:r>
          </a:p>
        </p:txBody>
      </p:sp>
      <p:sp>
        <p:nvSpPr>
          <p:cNvPr id="8" name="TextBox 7"/>
          <p:cNvSpPr txBox="1"/>
          <p:nvPr/>
        </p:nvSpPr>
        <p:spPr>
          <a:xfrm>
            <a:off x="4199562" y="2286000"/>
            <a:ext cx="4563435" cy="243143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400" b="1" dirty="0" err="1">
                <a:latin typeface="Andalus" pitchFamily="18" charset="-78"/>
                <a:cs typeface="Andalus" pitchFamily="18" charset="-78"/>
              </a:rPr>
              <a:t>Md</a:t>
            </a:r>
            <a:r>
              <a:rPr lang="en-US" sz="2400" b="1" dirty="0">
                <a:latin typeface="Andalus" pitchFamily="18" charset="-78"/>
                <a:cs typeface="Andalus" pitchFamily="18" charset="-78"/>
              </a:rPr>
              <a:t> </a:t>
            </a:r>
            <a:r>
              <a:rPr lang="en-US" sz="2400" b="1" dirty="0" err="1">
                <a:latin typeface="Andalus" pitchFamily="18" charset="-78"/>
                <a:cs typeface="Andalus" pitchFamily="18" charset="-78"/>
              </a:rPr>
              <a:t>Hasan</a:t>
            </a:r>
            <a:r>
              <a:rPr lang="en-US" sz="2400" b="1" dirty="0">
                <a:latin typeface="Andalus" pitchFamily="18" charset="-78"/>
                <a:cs typeface="Andalus" pitchFamily="18" charset="-78"/>
              </a:rPr>
              <a:t> </a:t>
            </a:r>
            <a:r>
              <a:rPr lang="en-US" sz="2400" b="1" dirty="0" err="1">
                <a:latin typeface="Andalus" pitchFamily="18" charset="-78"/>
                <a:cs typeface="Andalus" pitchFamily="18" charset="-78"/>
              </a:rPr>
              <a:t>Hafizur</a:t>
            </a:r>
            <a:r>
              <a:rPr lang="en-US" sz="2400" b="1" dirty="0">
                <a:latin typeface="Andalus" pitchFamily="18" charset="-78"/>
                <a:cs typeface="Andalus" pitchFamily="18" charset="-78"/>
              </a:rPr>
              <a:t> </a:t>
            </a:r>
            <a:r>
              <a:rPr lang="en-US" sz="2400" b="1" dirty="0" err="1">
                <a:latin typeface="Andalus" pitchFamily="18" charset="-78"/>
                <a:cs typeface="Andalus" pitchFamily="18" charset="-78"/>
              </a:rPr>
              <a:t>Rahman</a:t>
            </a:r>
            <a:endParaRPr lang="en-US" sz="2400" b="1" dirty="0">
              <a:latin typeface="Andalus" pitchFamily="18" charset="-78"/>
              <a:cs typeface="Andalus" pitchFamily="18" charset="-78"/>
            </a:endParaRPr>
          </a:p>
          <a:p>
            <a:r>
              <a:rPr lang="en-US" sz="3200" b="1" dirty="0">
                <a:latin typeface="Andalus" pitchFamily="18" charset="-78"/>
                <a:cs typeface="Andalus" pitchFamily="18" charset="-78"/>
              </a:rPr>
              <a:t>Lecturer, English</a:t>
            </a:r>
          </a:p>
          <a:p>
            <a:r>
              <a:rPr lang="en-US" sz="3200" b="1" dirty="0">
                <a:latin typeface="Andalus" pitchFamily="18" charset="-78"/>
                <a:cs typeface="Andalus" pitchFamily="18" charset="-78"/>
              </a:rPr>
              <a:t>Cambrian School &amp; College, Campus-05, Dhaka.</a:t>
            </a:r>
          </a:p>
        </p:txBody>
      </p:sp>
      <p:sp>
        <p:nvSpPr>
          <p:cNvPr id="9" name="TextBox 8"/>
          <p:cNvSpPr txBox="1"/>
          <p:nvPr/>
        </p:nvSpPr>
        <p:spPr>
          <a:xfrm>
            <a:off x="4199563" y="4939605"/>
            <a:ext cx="4563435" cy="138499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800" b="1" dirty="0">
                <a:latin typeface="Andalus" pitchFamily="18" charset="-78"/>
                <a:cs typeface="Andalus" pitchFamily="18" charset="-78"/>
              </a:rPr>
              <a:t>Class-8</a:t>
            </a:r>
          </a:p>
          <a:p>
            <a:r>
              <a:rPr lang="en-US" sz="2800" b="1" dirty="0">
                <a:latin typeface="Andalus" pitchFamily="18" charset="-78"/>
                <a:cs typeface="Andalus" pitchFamily="18" charset="-78"/>
              </a:rPr>
              <a:t>English First paper</a:t>
            </a:r>
          </a:p>
          <a:p>
            <a:r>
              <a:rPr lang="en-US" sz="2800" b="1" dirty="0">
                <a:latin typeface="Andalus" pitchFamily="18" charset="-78"/>
                <a:cs typeface="Andalus" pitchFamily="18" charset="-78"/>
              </a:rPr>
              <a:t>Writing Part</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13315" r="23205"/>
          <a:stretch/>
        </p:blipFill>
        <p:spPr>
          <a:xfrm>
            <a:off x="609600" y="2514601"/>
            <a:ext cx="3284253" cy="3657600"/>
          </a:xfrm>
          <a:prstGeom prst="rect">
            <a:avLst/>
          </a:prstGeom>
          <a:ln w="228600" cap="sq" cmpd="thickThin">
            <a:solidFill>
              <a:schemeClr val="tx1"/>
            </a:solidFill>
            <a:prstDash val="solid"/>
            <a:miter lim="800000"/>
          </a:ln>
          <a:effectLst>
            <a:innerShdw blurRad="76200">
              <a:srgbClr val="000000"/>
            </a:innerShdw>
          </a:effectLst>
        </p:spPr>
      </p:pic>
    </p:spTree>
    <p:extLst>
      <p:ext uri="{BB962C8B-B14F-4D97-AF65-F5344CB8AC3E}">
        <p14:creationId xmlns:p14="http://schemas.microsoft.com/office/powerpoint/2010/main" val="2405263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 y="457200"/>
            <a:ext cx="8382000" cy="4960203"/>
          </a:xfrm>
          <a:prstGeom prst="rect">
            <a:avLst/>
          </a:prstGeom>
          <a:ln>
            <a:solidFill>
              <a:schemeClr val="tx1"/>
            </a:solidFill>
          </a:ln>
        </p:spPr>
      </p:pic>
      <p:sp>
        <p:nvSpPr>
          <p:cNvPr id="3" name="TextBox 2"/>
          <p:cNvSpPr txBox="1"/>
          <p:nvPr/>
        </p:nvSpPr>
        <p:spPr>
          <a:xfrm>
            <a:off x="381000" y="5569803"/>
            <a:ext cx="8382000" cy="769441"/>
          </a:xfrm>
          <a:prstGeom prst="rect">
            <a:avLst/>
          </a:prstGeom>
          <a:noFill/>
          <a:ln>
            <a:solidFill>
              <a:schemeClr val="tx1"/>
            </a:solidFill>
          </a:ln>
        </p:spPr>
        <p:txBody>
          <a:bodyPr wrap="square" rtlCol="0">
            <a:spAutoFit/>
          </a:bodyPr>
          <a:lstStyle/>
          <a:p>
            <a:r>
              <a:rPr lang="en-US" sz="4400" b="1" dirty="0" smtClean="0">
                <a:latin typeface="Andalus" pitchFamily="18" charset="-78"/>
                <a:cs typeface="Andalus" pitchFamily="18" charset="-78"/>
              </a:rPr>
              <a:t>Write a story on “Grapes are sour”</a:t>
            </a:r>
            <a:endParaRPr lang="en-US" sz="4400" b="1" dirty="0">
              <a:latin typeface="Andalus" pitchFamily="18" charset="-78"/>
              <a:cs typeface="Andalus" pitchFamily="18" charset="-78"/>
            </a:endParaRPr>
          </a:p>
        </p:txBody>
      </p:sp>
    </p:spTree>
    <p:extLst>
      <p:ext uri="{BB962C8B-B14F-4D97-AF65-F5344CB8AC3E}">
        <p14:creationId xmlns:p14="http://schemas.microsoft.com/office/powerpoint/2010/main" val="2798243322"/>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0"/>
            <a:ext cx="8686800" cy="347329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6600" dirty="0" smtClean="0">
                <a:latin typeface="Andalus" pitchFamily="18" charset="-78"/>
                <a:cs typeface="Andalus" pitchFamily="18" charset="-78"/>
              </a:rPr>
              <a:t>If you fail once, </a:t>
            </a:r>
          </a:p>
          <a:p>
            <a:pPr algn="ctr"/>
            <a:r>
              <a:rPr lang="en-US" sz="6600" dirty="0" smtClean="0">
                <a:latin typeface="Andalus" pitchFamily="18" charset="-78"/>
                <a:cs typeface="Andalus" pitchFamily="18" charset="-78"/>
              </a:rPr>
              <a:t>don’t be disheartened. </a:t>
            </a:r>
          </a:p>
          <a:p>
            <a:pPr algn="ctr"/>
            <a:r>
              <a:rPr lang="en-US" sz="6600" dirty="0" smtClean="0">
                <a:latin typeface="Andalus" pitchFamily="18" charset="-78"/>
                <a:cs typeface="Andalus" pitchFamily="18" charset="-78"/>
              </a:rPr>
              <a:t>Try more and more.</a:t>
            </a:r>
            <a:endParaRPr lang="en-US" sz="6600" dirty="0">
              <a:latin typeface="Andalus" pitchFamily="18" charset="-78"/>
              <a:cs typeface="Andalus" pitchFamily="18" charset="-78"/>
            </a:endParaRPr>
          </a:p>
        </p:txBody>
      </p:sp>
      <p:sp>
        <p:nvSpPr>
          <p:cNvPr id="3" name="Oval Callout 2"/>
          <p:cNvSpPr/>
          <p:nvPr/>
        </p:nvSpPr>
        <p:spPr>
          <a:xfrm>
            <a:off x="2133600" y="381000"/>
            <a:ext cx="5562600" cy="2057400"/>
          </a:xfrm>
          <a:prstGeom prst="wedgeEllipseCallout">
            <a:avLst>
              <a:gd name="adj1" fmla="val -2307"/>
              <a:gd name="adj2" fmla="val 80842"/>
            </a:avLst>
          </a:prstGeom>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5400" dirty="0" smtClean="0">
                <a:latin typeface="Andalus" pitchFamily="18" charset="-78"/>
                <a:cs typeface="Andalus" pitchFamily="18" charset="-78"/>
              </a:rPr>
              <a:t>Verse</a:t>
            </a:r>
            <a:endParaRPr lang="en-US" sz="5400" dirty="0">
              <a:latin typeface="Andalus" pitchFamily="18" charset="-78"/>
              <a:cs typeface="Andalus" pitchFamily="18" charset="-78"/>
            </a:endParaRPr>
          </a:p>
        </p:txBody>
      </p:sp>
    </p:spTree>
    <p:extLst>
      <p:ext uri="{BB962C8B-B14F-4D97-AF65-F5344CB8AC3E}">
        <p14:creationId xmlns:p14="http://schemas.microsoft.com/office/powerpoint/2010/main" val="4162310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4800" y="914400"/>
            <a:ext cx="8610600" cy="4953000"/>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prstTxWarp prst="textWave1">
              <a:avLst/>
            </a:prstTxWarp>
          </a:bodyPr>
          <a:lstStyle/>
          <a:p>
            <a:pPr algn="ctr"/>
            <a:r>
              <a:rPr lang="en-US" sz="7200" b="1" dirty="0" smtClean="0">
                <a:latin typeface="Andalus" pitchFamily="18" charset="-78"/>
                <a:cs typeface="Andalus" pitchFamily="18" charset="-78"/>
              </a:rPr>
              <a:t>Allah Hafez</a:t>
            </a:r>
            <a:endParaRPr lang="en-US" sz="7200" b="1" dirty="0">
              <a:latin typeface="Andalus" pitchFamily="18" charset="-78"/>
              <a:cs typeface="Andalus" pitchFamily="18" charset="-78"/>
            </a:endParaRPr>
          </a:p>
        </p:txBody>
      </p:sp>
    </p:spTree>
    <p:extLst>
      <p:ext uri="{BB962C8B-B14F-4D97-AF65-F5344CB8AC3E}">
        <p14:creationId xmlns:p14="http://schemas.microsoft.com/office/powerpoint/2010/main" val="4153359315"/>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6555641"/>
          </a:xfrm>
          <a:prstGeom prst="rect">
            <a:avLst/>
          </a:prstGeom>
        </p:spPr>
        <p:txBody>
          <a:bodyPr wrap="square">
            <a:spAutoFit/>
          </a:bodyPr>
          <a:lstStyle/>
          <a:p>
            <a:pPr algn="ctr"/>
            <a:r>
              <a:rPr lang="en-US" sz="2800" b="1" u="sng" dirty="0"/>
              <a:t>Grapes are sour</a:t>
            </a:r>
            <a:endParaRPr lang="en-US" sz="2800" dirty="0"/>
          </a:p>
          <a:p>
            <a:pPr algn="just"/>
            <a:r>
              <a:rPr lang="en-US" sz="2800" dirty="0"/>
              <a:t>Once there was a fox in a jungle. The fox was very hungry. It was searching food here and there. But he did not manage any food. When he was about to leave its hope, he saw a vineyard full of sweet grapes at a distance. He became very hopeful. His mouth became watered at the sight of the grapes. He wished to meet his hunger with the sweet grapes. So he went there</a:t>
            </a:r>
            <a:r>
              <a:rPr lang="en-US" sz="2800" dirty="0" smtClean="0"/>
              <a:t>. The </a:t>
            </a:r>
            <a:r>
              <a:rPr lang="en-US" sz="2800" dirty="0"/>
              <a:t>grapes were hanging over his reach. Then the fox tried to eat the grapes by jumping higher and higher. But the fox still could not reach the grapes. When he became </a:t>
            </a:r>
            <a:r>
              <a:rPr lang="en-US" sz="2800" dirty="0" err="1"/>
              <a:t>tired,he</a:t>
            </a:r>
            <a:r>
              <a:rPr lang="en-US" sz="2800" dirty="0"/>
              <a:t> finally gave up and walked away from the vineyard. Some birds perched on a tree nearby asked, “How are the grapes?” The fox complained, “The grapes are sour.”</a:t>
            </a:r>
          </a:p>
          <a:p>
            <a:pPr algn="just"/>
            <a:r>
              <a:rPr lang="en-US" sz="2800" b="1" dirty="0"/>
              <a:t> </a:t>
            </a:r>
            <a:endParaRPr lang="en-US" sz="2800" dirty="0"/>
          </a:p>
        </p:txBody>
      </p:sp>
    </p:spTree>
    <p:extLst>
      <p:ext uri="{BB962C8B-B14F-4D97-AF65-F5344CB8AC3E}">
        <p14:creationId xmlns:p14="http://schemas.microsoft.com/office/powerpoint/2010/main" val="3850355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5400" y="3018971"/>
            <a:ext cx="6248400" cy="3388736"/>
          </a:xfrm>
          <a:prstGeom prst="rect">
            <a:avLst/>
          </a:prstGeom>
          <a:ln>
            <a:solidFill>
              <a:schemeClr val="tx1"/>
            </a:solidFill>
          </a:ln>
        </p:spPr>
      </p:pic>
      <p:sp>
        <p:nvSpPr>
          <p:cNvPr id="3" name="Trapezoid 2"/>
          <p:cNvSpPr/>
          <p:nvPr/>
        </p:nvSpPr>
        <p:spPr>
          <a:xfrm>
            <a:off x="266700" y="304800"/>
            <a:ext cx="8305800" cy="2743200"/>
          </a:xfrm>
          <a:prstGeom prst="trapezoi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5400" b="1" dirty="0" smtClean="0">
                <a:latin typeface="Andalus" pitchFamily="18" charset="-78"/>
                <a:cs typeface="Andalus" pitchFamily="18" charset="-78"/>
              </a:rPr>
              <a:t>Let us watch and enjoy</a:t>
            </a:r>
            <a:endParaRPr lang="en-US" sz="5400" b="1" dirty="0">
              <a:latin typeface="Andalus" pitchFamily="18" charset="-78"/>
              <a:cs typeface="Andalus" pitchFamily="18" charset="-78"/>
            </a:endParaRPr>
          </a:p>
        </p:txBody>
      </p:sp>
    </p:spTree>
    <p:extLst>
      <p:ext uri="{BB962C8B-B14F-4D97-AF65-F5344CB8AC3E}">
        <p14:creationId xmlns:p14="http://schemas.microsoft.com/office/powerpoint/2010/main" val="19822818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744" y="3429000"/>
            <a:ext cx="4295000" cy="30608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1" y="392925"/>
            <a:ext cx="3929946" cy="2971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2417644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7772400" cy="1081980"/>
          </a:xfrm>
          <a:prstGeom prst="ellipse">
            <a:avLst/>
          </a:prstGeom>
          <a:solidFill>
            <a:srgbClr val="00B0F0"/>
          </a:solidFill>
          <a:ln>
            <a:solidFill>
              <a:schemeClr val="tx1"/>
            </a:solidFill>
          </a:ln>
        </p:spPr>
        <p:txBody>
          <a:bodyPr wrap="square" rtlCol="0">
            <a:spAutoFit/>
          </a:bodyPr>
          <a:lstStyle/>
          <a:p>
            <a:r>
              <a:rPr lang="en-US" sz="4400" b="1" dirty="0" smtClean="0">
                <a:latin typeface="Andalus" pitchFamily="18" charset="-78"/>
                <a:cs typeface="Andalus" pitchFamily="18" charset="-78"/>
              </a:rPr>
              <a:t>Our Today’s lesson is-</a:t>
            </a:r>
            <a:endParaRPr lang="en-US" sz="4400" b="1" dirty="0">
              <a:latin typeface="Andalus" pitchFamily="18" charset="-78"/>
              <a:cs typeface="Andalus" pitchFamily="18" charset="-78"/>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0" y="1673437"/>
            <a:ext cx="5715000" cy="28223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990600" y="4499430"/>
            <a:ext cx="7772400" cy="1947565"/>
          </a:xfrm>
          <a:prstGeom prst="ellipse">
            <a:avLst/>
          </a:prstGeom>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4800" b="1" dirty="0">
                <a:solidFill>
                  <a:schemeClr val="tx1"/>
                </a:solidFill>
                <a:latin typeface="Andalus" pitchFamily="18" charset="-78"/>
                <a:cs typeface="Andalus" pitchFamily="18" charset="-78"/>
              </a:rPr>
              <a:t>a</a:t>
            </a:r>
            <a:r>
              <a:rPr lang="en-US" sz="4800" b="1" dirty="0" smtClean="0">
                <a:solidFill>
                  <a:schemeClr val="tx1"/>
                </a:solidFill>
                <a:latin typeface="Andalus" pitchFamily="18" charset="-78"/>
                <a:cs typeface="Andalus" pitchFamily="18" charset="-78"/>
              </a:rPr>
              <a:t>re sour.</a:t>
            </a:r>
          </a:p>
          <a:p>
            <a:pPr algn="ctr"/>
            <a:r>
              <a:rPr lang="en-US" sz="3600" dirty="0" smtClean="0">
                <a:latin typeface="Andalus" pitchFamily="18" charset="-78"/>
                <a:cs typeface="Andalus" pitchFamily="18" charset="-78"/>
              </a:rPr>
              <a:t>A story from writing part.</a:t>
            </a:r>
            <a:endParaRPr lang="en-US" sz="3600" dirty="0">
              <a:latin typeface="Andalus" pitchFamily="18" charset="-78"/>
              <a:cs typeface="Andalus" pitchFamily="18" charset="-78"/>
            </a:endParaRPr>
          </a:p>
        </p:txBody>
      </p:sp>
    </p:spTree>
    <p:extLst>
      <p:ext uri="{BB962C8B-B14F-4D97-AF65-F5344CB8AC3E}">
        <p14:creationId xmlns:p14="http://schemas.microsoft.com/office/powerpoint/2010/main" val="41662226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457200" y="533400"/>
            <a:ext cx="8458200" cy="1828800"/>
          </a:xfrm>
          <a:prstGeom prst="ribbon">
            <a:avLst>
              <a:gd name="adj1" fmla="val 16749"/>
              <a:gd name="adj2" fmla="val 68433"/>
            </a:avLst>
          </a:prstGeom>
          <a:ln w="127000" cap="sq" cmpd="dbl">
            <a:solidFill>
              <a:srgbClr val="002060"/>
            </a:solidFill>
            <a:miter lim="800000"/>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latin typeface="Book Antiqua" pitchFamily="18" charset="0"/>
              </a:rPr>
              <a:t>Learning outcomes</a:t>
            </a:r>
            <a:endParaRPr lang="en-US" sz="4000" b="1" dirty="0">
              <a:latin typeface="Book Antiqua" pitchFamily="18" charset="0"/>
            </a:endParaRPr>
          </a:p>
        </p:txBody>
      </p:sp>
      <p:sp>
        <p:nvSpPr>
          <p:cNvPr id="3" name="Oval 2"/>
          <p:cNvSpPr/>
          <p:nvPr/>
        </p:nvSpPr>
        <p:spPr>
          <a:xfrm>
            <a:off x="1981200" y="1066800"/>
            <a:ext cx="5334000" cy="990600"/>
          </a:xfrm>
          <a:prstGeom prst="ellipse">
            <a:avLst/>
          </a:prstGeom>
          <a:noFill/>
          <a:ln w="127000" cap="sq" cmpd="dbl">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TextBox 3"/>
          <p:cNvSpPr txBox="1"/>
          <p:nvPr/>
        </p:nvSpPr>
        <p:spPr>
          <a:xfrm>
            <a:off x="457200" y="2590800"/>
            <a:ext cx="8458200" cy="3803511"/>
          </a:xfrm>
          <a:prstGeom prst="frame">
            <a:avLst/>
          </a:prstGeom>
          <a:solidFill>
            <a:schemeClr val="tx1"/>
          </a:solidFill>
          <a:ln w="127000" cmpd="dbl">
            <a:solidFill>
              <a:schemeClr val="bg1"/>
            </a:solidFill>
          </a:ln>
        </p:spPr>
        <p:txBody>
          <a:bodyPr wrap="square" rtlCol="0">
            <a:spAutoFit/>
          </a:bodyPr>
          <a:lstStyle/>
          <a:p>
            <a:r>
              <a:rPr lang="en-US" sz="3600" b="1" dirty="0" smtClean="0">
                <a:latin typeface="Andalus" pitchFamily="18" charset="-78"/>
                <a:cs typeface="Andalus" pitchFamily="18" charset="-78"/>
              </a:rPr>
              <a:t>After we have studied this lesson we will be  able to-</a:t>
            </a:r>
          </a:p>
          <a:p>
            <a:r>
              <a:rPr lang="en-US" sz="3600" b="1" dirty="0" smtClean="0">
                <a:latin typeface="Andalus" pitchFamily="18" charset="-78"/>
                <a:cs typeface="Andalus" pitchFamily="18" charset="-78"/>
              </a:rPr>
              <a:t>Listen information</a:t>
            </a:r>
          </a:p>
          <a:p>
            <a:r>
              <a:rPr lang="en-US" sz="3600" b="1" dirty="0" smtClean="0">
                <a:latin typeface="Andalus" pitchFamily="18" charset="-78"/>
                <a:cs typeface="Andalus" pitchFamily="18" charset="-78"/>
              </a:rPr>
              <a:t>Ask and answer questions</a:t>
            </a:r>
          </a:p>
          <a:p>
            <a:r>
              <a:rPr lang="en-US" sz="3600" b="1" dirty="0" smtClean="0">
                <a:latin typeface="Andalus" pitchFamily="18" charset="-78"/>
                <a:cs typeface="Andalus" pitchFamily="18" charset="-78"/>
              </a:rPr>
              <a:t>Write a story.</a:t>
            </a:r>
            <a:endParaRPr lang="en-US" sz="3600" b="1" dirty="0">
              <a:latin typeface="Andalus" pitchFamily="18" charset="-78"/>
              <a:cs typeface="Andalus" pitchFamily="18" charset="-78"/>
            </a:endParaRPr>
          </a:p>
        </p:txBody>
      </p:sp>
    </p:spTree>
    <p:extLst>
      <p:ext uri="{BB962C8B-B14F-4D97-AF65-F5344CB8AC3E}">
        <p14:creationId xmlns:p14="http://schemas.microsoft.com/office/powerpoint/2010/main" val="10742731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447800" y="1600200"/>
            <a:ext cx="6096000" cy="36576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4400" b="1" dirty="0" smtClean="0">
                <a:latin typeface="Andalus" pitchFamily="18" charset="-78"/>
                <a:cs typeface="Andalus" pitchFamily="18" charset="-78"/>
              </a:rPr>
              <a:t>Let us enjoy </a:t>
            </a:r>
          </a:p>
          <a:p>
            <a:pPr algn="ctr"/>
            <a:r>
              <a:rPr lang="en-US" sz="4400" b="1" dirty="0" smtClean="0">
                <a:latin typeface="Andalus" pitchFamily="18" charset="-78"/>
                <a:cs typeface="Andalus" pitchFamily="18" charset="-78"/>
              </a:rPr>
              <a:t>a video</a:t>
            </a:r>
            <a:endParaRPr lang="en-US" sz="4400" b="1" dirty="0">
              <a:latin typeface="Andalus" pitchFamily="18" charset="-78"/>
              <a:cs typeface="Andalus" pitchFamily="18" charset="-78"/>
            </a:endParaRPr>
          </a:p>
        </p:txBody>
      </p:sp>
    </p:spTree>
    <p:extLst>
      <p:ext uri="{BB962C8B-B14F-4D97-AF65-F5344CB8AC3E}">
        <p14:creationId xmlns:p14="http://schemas.microsoft.com/office/powerpoint/2010/main" val="15125483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867400"/>
            <a:ext cx="8534400" cy="523220"/>
          </a:xfrm>
          <a:prstGeom prst="rect">
            <a:avLst/>
          </a:prstGeom>
          <a:solidFill>
            <a:srgbClr val="00B050"/>
          </a:solidFill>
        </p:spPr>
        <p:txBody>
          <a:bodyPr wrap="square" rtlCol="0">
            <a:spAutoFit/>
          </a:bodyPr>
          <a:lstStyle/>
          <a:p>
            <a:pPr algn="ctr"/>
            <a:r>
              <a:rPr lang="en-US" sz="2800" b="1" dirty="0">
                <a:solidFill>
                  <a:schemeClr val="bg1"/>
                </a:solidFill>
                <a:latin typeface="Andalus" pitchFamily="18" charset="-78"/>
                <a:cs typeface="Andalus" pitchFamily="18" charset="-78"/>
              </a:rPr>
              <a:t>Once there was a fox in a jungle. </a:t>
            </a:r>
            <a:r>
              <a:rPr lang="en-US" sz="2800" b="1" dirty="0" smtClean="0">
                <a:solidFill>
                  <a:schemeClr val="bg1"/>
                </a:solidFill>
                <a:latin typeface="Andalus" pitchFamily="18" charset="-78"/>
                <a:cs typeface="Andalus" pitchFamily="18" charset="-78"/>
              </a:rPr>
              <a:t>It was </a:t>
            </a:r>
            <a:r>
              <a:rPr lang="en-US" sz="2800" b="1" dirty="0">
                <a:solidFill>
                  <a:schemeClr val="bg1"/>
                </a:solidFill>
                <a:latin typeface="Andalus" pitchFamily="18" charset="-78"/>
                <a:cs typeface="Andalus" pitchFamily="18" charset="-78"/>
              </a:rPr>
              <a:t>very hungry.</a:t>
            </a: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t="10103"/>
          <a:stretch/>
        </p:blipFill>
        <p:spPr>
          <a:xfrm>
            <a:off x="304800" y="457200"/>
            <a:ext cx="8534400" cy="5410200"/>
          </a:xfrm>
          <a:prstGeom prst="rect">
            <a:avLst/>
          </a:prstGeom>
        </p:spPr>
      </p:pic>
    </p:spTree>
    <p:extLst>
      <p:ext uri="{BB962C8B-B14F-4D97-AF65-F5344CB8AC3E}">
        <p14:creationId xmlns:p14="http://schemas.microsoft.com/office/powerpoint/2010/main" val="3638770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410200"/>
            <a:ext cx="8382000" cy="1323439"/>
          </a:xfrm>
          <a:prstGeom prst="rect">
            <a:avLst/>
          </a:prstGeom>
          <a:solidFill>
            <a:srgbClr val="00B050"/>
          </a:solidFill>
        </p:spPr>
        <p:txBody>
          <a:bodyPr wrap="square" rtlCol="0">
            <a:spAutoFit/>
          </a:bodyPr>
          <a:lstStyle/>
          <a:p>
            <a:pPr algn="just"/>
            <a:r>
              <a:rPr lang="en-US" sz="4000" dirty="0">
                <a:solidFill>
                  <a:schemeClr val="bg1"/>
                </a:solidFill>
                <a:latin typeface="Andalus" pitchFamily="18" charset="-78"/>
                <a:cs typeface="Andalus" pitchFamily="18" charset="-78"/>
              </a:rPr>
              <a:t>It was searching food here and there. But he did not manage any food</a:t>
            </a:r>
            <a:r>
              <a:rPr lang="en-US" sz="4000" dirty="0" smtClean="0">
                <a:solidFill>
                  <a:schemeClr val="bg1"/>
                </a:solidFill>
                <a:latin typeface="Andalus" pitchFamily="18" charset="-78"/>
                <a:cs typeface="Andalus" pitchFamily="18" charset="-78"/>
              </a:rPr>
              <a:t>. </a:t>
            </a:r>
            <a:endParaRPr lang="en-US" sz="4000" dirty="0">
              <a:solidFill>
                <a:schemeClr val="bg1"/>
              </a:solidFill>
              <a:latin typeface="Andalus" pitchFamily="18" charset="-78"/>
              <a:cs typeface="Andalus" pitchFamily="18"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t="9231"/>
          <a:stretch/>
        </p:blipFill>
        <p:spPr>
          <a:xfrm>
            <a:off x="381000" y="381000"/>
            <a:ext cx="8382000" cy="5029200"/>
          </a:xfrm>
          <a:prstGeom prst="rect">
            <a:avLst/>
          </a:prstGeom>
        </p:spPr>
      </p:pic>
    </p:spTree>
    <p:extLst>
      <p:ext uri="{BB962C8B-B14F-4D97-AF65-F5344CB8AC3E}">
        <p14:creationId xmlns:p14="http://schemas.microsoft.com/office/powerpoint/2010/main" val="7003217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468</Words>
  <Application>Microsoft Office PowerPoint</Application>
  <PresentationFormat>On-screen Show (4:3)</PresentationFormat>
  <Paragraphs>50</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User</cp:lastModifiedBy>
  <cp:revision>24</cp:revision>
  <dcterms:created xsi:type="dcterms:W3CDTF">2014-02-26T16:34:58Z</dcterms:created>
  <dcterms:modified xsi:type="dcterms:W3CDTF">2016-12-21T08:55:36Z</dcterms:modified>
</cp:coreProperties>
</file>